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 /><Relationship Id="rId45" Type="http://schemas.openxmlformats.org/officeDocument/2006/relationships/tableStyles" Target="tableStyles.xml" /><Relationship Id="rId4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Überschrif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de-DE"/>
              <a:t>10/30/2013</a:t>
            </a:fld>
            <a:endParaRPr lang="de-DE"/>
          </a:p>
        </p:txBody>
      </p:sp>
      <p:sp>
        <p:nvSpPr>
          <p:cNvPr id="4" name="Platzhalter für Folienbi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Platzhalter für Notizen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de-DE"/>
              <a:t>1</a:t>
            </a:fld>
            <a:endParaRPr lang="de-DE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2440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3816276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72684907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49E59D-EB11-01B3-2803-37F3EC8DCA4B}" type="slidenum">
              <a:rPr lang="de-DE"/>
              <a:t/>
            </a:fld>
            <a:endParaRPr lang="de-DE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79617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4842247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7558533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777FE3-D171-87F7-E19D-3C8DA628ECA7}" type="slidenum">
              <a:rPr lang="de-DE"/>
              <a:t/>
            </a:fld>
            <a:endParaRPr lang="de-DE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76560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503887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5515588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05960C-AD44-EE28-70D3-78E204EC6F03}" type="slidenum">
              <a:rPr lang="de-DE"/>
              <a:t/>
            </a:fld>
            <a:endParaRPr lang="de-DE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14438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4438188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5231808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A30B6A-6732-974E-17A7-D9B505446ED0}" type="slidenum">
              <a:rPr lang="de-DE"/>
              <a:t/>
            </a:fld>
            <a:endParaRPr lang="de-DE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33439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36601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79486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4256BB-BFCA-7ABA-3DE5-FAFA99431B86}" type="slidenum">
              <a:rPr lang="de-DE"/>
              <a:t/>
            </a:fld>
            <a:endParaRPr lang="de-DE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39669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51011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939683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276532-3943-9663-6D35-00E5DC3BCEF6}" type="slidenum">
              <a:rPr lang="de-DE"/>
              <a:t/>
            </a:fld>
            <a:endParaRPr lang="de-DE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443675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9932419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30209445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F853A8-03A4-C52E-9F72-C82B3AA290BF}" type="slidenum">
              <a:rPr lang="de-DE"/>
              <a:t/>
            </a:fld>
            <a:endParaRPr lang="de-DE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97265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383217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1298080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2FDE1-96D9-0662-F145-DDCF63CF6967}" type="slidenum">
              <a:rPr lang="de-DE"/>
              <a:t/>
            </a:fld>
            <a:endParaRPr lang="de-DE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544561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646265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5379398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792F54-3898-99B7-6F46-77FF16529225}" type="slidenum">
              <a:rPr lang="de-DE"/>
              <a:t/>
            </a:fld>
            <a:endParaRPr lang="de-DE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09444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3412304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0797705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05C454-F45F-2FE5-4AAC-504A5C4DDFCB}" type="slidenum">
              <a:rPr lang="de-DE"/>
              <a:t/>
            </a:fld>
            <a:endParaRPr lang="de-DE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08508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8162097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181956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0F3DF1-A11C-7DE1-F684-3B1020E91159}" type="slidenum">
              <a:rPr lang="de-DE"/>
              <a:t/>
            </a:fld>
            <a:endParaRPr lang="de-DE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526078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837061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289439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9E54A9-4EBD-59FD-F536-B7057364BBDB}" type="slidenum">
              <a:rPr lang="de-DE"/>
              <a:t/>
            </a:fld>
            <a:endParaRPr lang="de-DE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788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513845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940135760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F0639-F60A-A5C8-B770-67161F1086CB}" type="slidenum">
              <a:rPr lang="de-DE"/>
              <a:t/>
            </a:fld>
            <a:endParaRPr lang="de-DE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25500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1137169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799012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4F83FD-3C49-4806-8413-80E8E3A98E68}" type="slidenum">
              <a:rPr lang="de-DE"/>
              <a:t/>
            </a:fld>
            <a:endParaRPr lang="de-DE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14852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5873731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3821832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66F3D8-C901-A6CB-EA46-D5B54BF419B6}" type="slidenum">
              <a:rPr lang="de-DE"/>
              <a:t/>
            </a:fld>
            <a:endParaRPr lang="de-DE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9364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4677802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5727722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4CDDF9-6F9E-3372-53B7-A34E9DFAF397}" type="slidenum">
              <a:rPr lang="de-DE"/>
              <a:t/>
            </a:fld>
            <a:endParaRPr lang="de-DE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284132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560424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6910571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31FE05-B3C4-2AE9-9BEC-445D48744F30}" type="slidenum">
              <a:rPr lang="de-DE"/>
              <a:t/>
            </a:fld>
            <a:endParaRPr lang="de-DE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49121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16243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166048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898504-1E81-6B7D-33FA-F2E312A58764}" type="slidenum">
              <a:rPr lang="de-DE"/>
              <a:t/>
            </a:fld>
            <a:endParaRPr lang="de-DE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8949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36672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5732131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754EF-BB20-F355-B773-C798EC529124}" type="slidenum">
              <a:rPr lang="de-DE"/>
              <a:t/>
            </a:fld>
            <a:endParaRPr lang="de-DE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1257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44028260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02359233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22D40B-74F1-7662-5B76-57B1EB565E6C}" type="slidenum">
              <a:rPr lang="de-DE"/>
              <a:t/>
            </a:fld>
            <a:endParaRPr lang="de-DE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36996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0733034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8322425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D42B87-8EBD-1AD0-080A-4CFAA1B995C4}" type="slidenum">
              <a:rPr lang="de-DE"/>
              <a:t/>
            </a:fld>
            <a:endParaRPr lang="de-DE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2651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2901697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4247988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04058B-A320-7E8F-E4BE-C4915F5410CA}" type="slidenum">
              <a:rPr lang="de-DE"/>
              <a:t/>
            </a:fld>
            <a:endParaRPr lang="de-DE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35222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2396460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685451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4DF288-9954-DC5F-CBBA-A4B3BFFFA6F7}" type="slidenum">
              <a:rPr lang="de-DE"/>
              <a:t/>
            </a:fld>
            <a:endParaRPr lang="de-DE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29422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7275383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5778303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52879-F7A9-B84C-B581-CFA2DDECDC04}" type="slidenum">
              <a:rPr lang="de-DE"/>
              <a:t/>
            </a:fld>
            <a:endParaRPr lang="de-DE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4206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7257038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43695141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857BDC-4EFA-86DF-46BA-8ACF0A954F45}" type="slidenum">
              <a:rPr lang="de-DE"/>
              <a:t/>
            </a:fld>
            <a:endParaRPr lang="de-DE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476456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68385541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37241066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7EECBB-84AD-0CDB-A71C-B31DD789E05C}" type="slidenum">
              <a:rPr lang="de-DE"/>
              <a:t/>
            </a:fld>
            <a:endParaRPr lang="de-DE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671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137409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27818139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56D9F-CADB-A00A-2358-E5F6CA192779}" type="slidenum">
              <a:rPr lang="de-DE"/>
              <a:t/>
            </a:fld>
            <a:endParaRPr lang="de-DE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9482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31730772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63375847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46340A-ADB8-E697-353F-F2399E263C79}" type="slidenum">
              <a:rPr lang="de-DE"/>
              <a:t/>
            </a:fld>
            <a:endParaRPr lang="de-DE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730437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988090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37962727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3C7F9-E124-7D84-47AE-DFE37475DE84}" type="slidenum">
              <a:rPr lang="de-DE"/>
              <a:t/>
            </a:fld>
            <a:endParaRPr lang="de-DE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562911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90232148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7810819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672EB8-47A5-537E-11BC-34DED4EAAF90}" type="slidenum">
              <a:rPr lang="de-DE"/>
              <a:t/>
            </a:fld>
            <a:endParaRPr lang="de-DE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92569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4593063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5290727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3A6D57-5A28-2281-10A6-D8B603CEF02C}" type="slidenum">
              <a:rPr lang="de-DE"/>
              <a:t/>
            </a:fld>
            <a:endParaRPr lang="de-DE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00281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1212686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42820212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793811-050B-51F8-78BD-F0E57C71D98E}" type="slidenum">
              <a:rPr lang="de-DE"/>
              <a:t/>
            </a:fld>
            <a:endParaRPr lang="de-DE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86325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7417575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58527426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C1B4EA-7F96-21C8-6ED6-4207BC191D04}" type="slidenum">
              <a:rPr lang="de-DE"/>
              <a:t/>
            </a:fld>
            <a:endParaRPr lang="de-DE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06000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30439657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897190863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E1C35-9C4B-5722-1255-6503310D450B}" type="slidenum">
              <a:rPr lang="de-DE"/>
              <a:t/>
            </a:fld>
            <a:endParaRPr lang="de-DE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110859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1207786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79085447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0C7EF5-E804-D625-555D-3ECE4D2C2B61}" type="slidenum">
              <a:rPr lang="de-DE"/>
              <a:t/>
            </a:fld>
            <a:endParaRPr lang="de-DE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428390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145304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966020672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264067-760F-EC4F-8788-197A60E90FD3}" type="slidenum">
              <a:rPr lang="de-DE"/>
              <a:t/>
            </a:fld>
            <a:endParaRPr lang="de-DE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121714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221661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80167041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FE0FB-3456-334D-7CED-18BDB9A3FDD2}" type="slidenum">
              <a:rPr lang="de-DE"/>
              <a:t/>
            </a:fld>
            <a:endParaRPr lang="de-DE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498863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57218935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22811918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21062E-3143-975C-1CBA-3011402F8616}" type="slidenum">
              <a:rPr lang="de-DE"/>
              <a:t/>
            </a:fld>
            <a:endParaRPr lang="de-DE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Abschnitts-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Klicken Sie auf das Symbol, um ein Bild hinzuzufügen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-361038"/>
            <a:ext cx="10360425" cy="2387599"/>
          </a:xfrm>
        </p:spPr>
        <p:txBody>
          <a:bodyPr/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Everything Everywhere AI at Once</a:t>
            </a:r>
            <a:endParaRPr sz="4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730370" y="2165480"/>
            <a:ext cx="10731258" cy="1263519"/>
          </a:xfrm>
        </p:spPr>
        <p:txBody>
          <a:bodyPr/>
          <a:lstStyle/>
          <a:p>
            <a:pPr>
              <a:defRPr/>
            </a:pPr>
            <a:r>
              <a:rPr lang="de-DE" sz="2200"/>
              <a:t>A Topsy-Turvy Ride to and fro </a:t>
            </a:r>
            <a:r>
              <a:rPr lang="de-DE" sz="2200"/>
              <a:t>AI and (almost) Down-to-Earth Software Engineering</a:t>
            </a:r>
            <a:endParaRPr sz="2200"/>
          </a:p>
          <a:p>
            <a:pPr>
              <a:defRPr/>
            </a:pPr>
            <a:endParaRPr lang="de-DE"/>
          </a:p>
        </p:txBody>
      </p:sp>
      <p:sp>
        <p:nvSpPr>
          <p:cNvPr id="1421638803" name=""/>
          <p:cNvSpPr txBox="1"/>
          <p:nvPr/>
        </p:nvSpPr>
        <p:spPr bwMode="auto">
          <a:xfrm flipH="0" flipV="0">
            <a:off x="3313947" y="3429000"/>
            <a:ext cx="556410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Ralph Debusmann</a:t>
            </a:r>
            <a:r>
              <a:rPr/>
              <a:t> (Migros-Genossenschafts-Bund)</a:t>
            </a:r>
            <a:endParaRPr/>
          </a:p>
        </p:txBody>
      </p:sp>
      <p:sp>
        <p:nvSpPr>
          <p:cNvPr id="493893927" name=""/>
          <p:cNvSpPr txBox="1"/>
          <p:nvPr/>
        </p:nvSpPr>
        <p:spPr bwMode="auto">
          <a:xfrm flipH="0" flipV="0">
            <a:off x="282663" y="156147"/>
            <a:ext cx="5326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/>
              <a:t>Gert‘s Birthday Workshop, 9.-10.1.2025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48457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Constrain Word Order</a:t>
            </a:r>
            <a:endParaRPr sz="4800"/>
          </a:p>
        </p:txBody>
      </p:sp>
      <p:sp>
        <p:nvSpPr>
          <p:cNvPr id="164654739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We introduced a second dependency graph to state word order constraints, based on a linguistic theory from the 19th century (Topological Fields)</a:t>
            </a:r>
            <a:r>
              <a:rPr/>
              <a:t>: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4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490664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85737" y="2654507"/>
            <a:ext cx="5791199" cy="1914525"/>
          </a:xfrm>
          <a:prstGeom prst="rect">
            <a:avLst/>
          </a:prstGeom>
        </p:spPr>
      </p:pic>
      <p:pic>
        <p:nvPicPr>
          <p:cNvPr id="14735680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66687" y="4621966"/>
            <a:ext cx="5810249" cy="1676399"/>
          </a:xfrm>
          <a:prstGeom prst="rect">
            <a:avLst/>
          </a:prstGeom>
        </p:spPr>
      </p:pic>
      <p:sp>
        <p:nvSpPr>
          <p:cNvPr id="1165017887" name=""/>
          <p:cNvSpPr/>
          <p:nvPr/>
        </p:nvSpPr>
        <p:spPr bwMode="auto">
          <a:xfrm flipH="0" flipV="0">
            <a:off x="1203934" y="5269691"/>
            <a:ext cx="978407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8746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3600"/>
              <a:t>From Topological to Extensible Dependency Grammar</a:t>
            </a:r>
            <a:endParaRPr sz="3600"/>
          </a:p>
        </p:txBody>
      </p:sp>
      <p:sp>
        <p:nvSpPr>
          <p:cNvPr id="2409522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 was lucky to get the opportunity to get a scholarship (European Graduate College) to continue our work on this idea in my PhD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The Result: Extensible Dependency Grammar (XDG)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Supervisors: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Gert Smolka (Saarbrücken)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Mark Steedman (Edinburgh University)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before they left Saarbrücken: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Denys Duchier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Joachim Niehren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24652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Extensible Dependency Grammar (XDG)</a:t>
            </a:r>
            <a:endParaRPr sz="4800"/>
          </a:p>
        </p:txBody>
      </p:sp>
      <p:sp>
        <p:nvSpPr>
          <p:cNvPr id="1152472396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XDG took TDG several steps further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XDG can handle arbitrary many dimensions of multigraphs modeling not only syntactic structure, but also semantics (predicate-argument structure, scope), prosody and information structure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Here is an example (don‘t worry, you don‘t have to understand it, only that we posited a large number of additional multigraph dimensions...)</a:t>
            </a:r>
            <a:endParaRPr/>
          </a:p>
          <a:p>
            <a:pPr lvl="0" algn="l"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816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XDG Example Analysis</a:t>
            </a:r>
            <a:endParaRPr sz="4800"/>
          </a:p>
        </p:txBody>
      </p:sp>
      <p:pic>
        <p:nvPicPr>
          <p:cNvPr id="2035658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6527" y="1297584"/>
            <a:ext cx="3635852" cy="5031139"/>
          </a:xfrm>
          <a:prstGeom prst="rect">
            <a:avLst/>
          </a:prstGeom>
        </p:spPr>
      </p:pic>
      <p:pic>
        <p:nvPicPr>
          <p:cNvPr id="20702944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806639" y="1317947"/>
            <a:ext cx="4703687" cy="5010775"/>
          </a:xfrm>
          <a:prstGeom prst="rect">
            <a:avLst/>
          </a:prstGeom>
        </p:spPr>
      </p:pic>
      <p:sp>
        <p:nvSpPr>
          <p:cNvPr id="545334405" name=""/>
          <p:cNvSpPr/>
          <p:nvPr/>
        </p:nvSpPr>
        <p:spPr bwMode="auto">
          <a:xfrm flipH="0" flipV="0">
            <a:off x="10787008" y="1795696"/>
            <a:ext cx="978407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340767" name=""/>
          <p:cNvSpPr/>
          <p:nvPr/>
        </p:nvSpPr>
        <p:spPr bwMode="auto">
          <a:xfrm flipH="0" flipV="0">
            <a:off x="10787008" y="5355115"/>
            <a:ext cx="978406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849999" name=""/>
          <p:cNvSpPr txBox="1"/>
          <p:nvPr/>
        </p:nvSpPr>
        <p:spPr bwMode="auto">
          <a:xfrm flipH="0" flipV="0">
            <a:off x="10697569" y="860567"/>
            <a:ext cx="1255656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Predicate-</a:t>
            </a:r>
            <a:br>
              <a:rPr/>
            </a:br>
            <a:r>
              <a:rPr/>
              <a:t>Argument</a:t>
            </a:r>
            <a:endParaRPr/>
          </a:p>
          <a:p>
            <a:pPr algn="ctr">
              <a:defRPr/>
            </a:pPr>
            <a:r>
              <a:rPr/>
              <a:t>Structure</a:t>
            </a:r>
            <a:endParaRPr/>
          </a:p>
        </p:txBody>
      </p:sp>
      <p:sp>
        <p:nvSpPr>
          <p:cNvPr id="1108102497" name=""/>
          <p:cNvSpPr txBox="1"/>
          <p:nvPr/>
        </p:nvSpPr>
        <p:spPr bwMode="auto">
          <a:xfrm flipH="0" flipV="0">
            <a:off x="10682089" y="4646573"/>
            <a:ext cx="127113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Quantifier</a:t>
            </a:r>
            <a:endParaRPr/>
          </a:p>
          <a:p>
            <a:pPr algn="ctr">
              <a:defRPr/>
            </a:pPr>
            <a:r>
              <a:rPr/>
              <a:t>Scope</a:t>
            </a:r>
            <a:endParaRPr/>
          </a:p>
        </p:txBody>
      </p:sp>
      <p:sp>
        <p:nvSpPr>
          <p:cNvPr id="1266233096" name=""/>
          <p:cNvSpPr/>
          <p:nvPr/>
        </p:nvSpPr>
        <p:spPr bwMode="auto">
          <a:xfrm flipH="0" flipV="0">
            <a:off x="426582" y="5597431"/>
            <a:ext cx="978408" cy="484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13241" name=""/>
          <p:cNvSpPr/>
          <p:nvPr/>
        </p:nvSpPr>
        <p:spPr bwMode="auto">
          <a:xfrm flipH="0" flipV="0">
            <a:off x="426582" y="2379446"/>
            <a:ext cx="978408" cy="4846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35585692" name=""/>
          <p:cNvSpPr txBox="1"/>
          <p:nvPr/>
        </p:nvSpPr>
        <p:spPr bwMode="auto">
          <a:xfrm flipH="0" flipV="0">
            <a:off x="70575" y="1639888"/>
            <a:ext cx="169042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Syntactic</a:t>
            </a:r>
            <a:endParaRPr/>
          </a:p>
          <a:p>
            <a:pPr algn="ctr">
              <a:defRPr/>
            </a:pPr>
            <a:r>
              <a:rPr/>
              <a:t>Dependencies</a:t>
            </a:r>
            <a:endParaRPr/>
          </a:p>
        </p:txBody>
      </p:sp>
      <p:sp>
        <p:nvSpPr>
          <p:cNvPr id="265012730" name=""/>
          <p:cNvSpPr txBox="1"/>
          <p:nvPr/>
        </p:nvSpPr>
        <p:spPr bwMode="auto">
          <a:xfrm flipH="0" flipV="0">
            <a:off x="70575" y="4869595"/>
            <a:ext cx="171058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Topological</a:t>
            </a:r>
            <a:endParaRPr/>
          </a:p>
          <a:p>
            <a:pPr algn="ctr">
              <a:defRPr/>
            </a:pPr>
            <a:r>
              <a:rPr/>
              <a:t>Fields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82904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Achievements Around XDG</a:t>
            </a:r>
            <a:endParaRPr sz="4800"/>
          </a:p>
        </p:txBody>
      </p:sp>
      <p:sp>
        <p:nvSpPr>
          <p:cNvPr id="95207277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3" lvl="0" indent="-349965" algn="l">
              <a:buFont typeface="Arial"/>
              <a:buChar char="•"/>
              <a:defRPr/>
            </a:pPr>
            <a:r>
              <a:rPr/>
              <a:t>Implementation in Mozart-Oz (including a Principle Compiler, CLLS integration etc.)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First steps toward statistical search and grammar generation (nowadays you would call that Neuro-Symbolic AI) (Dienes/Koller/Kuhlmann 2003, Korthals 2003, Bojar 2004, </a:t>
            </a:r>
            <a:r>
              <a:rPr/>
              <a:t>Narendranath 2004 - SXDG)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NP-hardness proof (Debusmann/Kuhlmann 2007)</a:t>
            </a:r>
            <a:endParaRPr/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/>
              <a:t>Used Gecode (Christian Schulte, Guido Tack et al.) for Constraint Solving instead of Mozart-Oz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28800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/>
              <a:t>The Problem</a:t>
            </a:r>
            <a:r>
              <a:rPr sz="4800"/>
              <a:t>s</a:t>
            </a:r>
            <a:endParaRPr sz="4800"/>
          </a:p>
        </p:txBody>
      </p:sp>
      <p:sp>
        <p:nvSpPr>
          <p:cNvPr id="861085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With XDG, you can not only parse natural language utterances (and get a semantic representation, e.g. in predicate logic)...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 but also generate natural language utterances from a semantic representation.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Was this already some kind of GenAI? Well...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3" lvl="0" indent="-349965" algn="l">
              <a:buFont typeface="Arial"/>
              <a:buChar char="•"/>
              <a:defRPr/>
            </a:pPr>
            <a:endParaRPr/>
          </a:p>
          <a:p>
            <a:pPr marL="349963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...no. </a:t>
            </a:r>
            <a:r>
              <a:rPr/>
              <a:t>Scale problems: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1: </a:t>
            </a:r>
            <a:r>
              <a:rPr/>
              <a:t>The underlying grammars needed to be handcrafted by linguists =&gt; </a:t>
            </a:r>
            <a:br>
              <a:rPr/>
            </a:br>
            <a:r>
              <a:rPr/>
              <a:t>Extremely time-intensive and expensive, actually unrealistic for large coverage</a:t>
            </a:r>
            <a:endParaRPr/>
          </a:p>
          <a:p>
            <a:pPr marL="705957" lvl="1" indent="-305908" algn="l">
              <a:buFont typeface="Arial"/>
              <a:buChar char="•"/>
              <a:defRPr/>
            </a:pPr>
            <a:r>
              <a:rPr/>
              <a:t>Problem 2: </a:t>
            </a:r>
            <a:r>
              <a:rPr/>
              <a:t>The constraint parser was too slow for longer utterances or entire text paragraphs (NP-hardness...) – at least several seconds per longer sentence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8695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The Age of Large Language Models</a:t>
            </a:r>
            <a:endParaRPr sz="4000"/>
          </a:p>
        </p:txBody>
      </p:sp>
      <p:sp>
        <p:nvSpPr>
          <p:cNvPr id="42114942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So why could XDG still be relevant today, in the age of LLMs?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LLMs are cool – and did you know – Hans Uszkoreit‘s son co-authored the breakthrough paper behind the underlying Transformer model</a:t>
            </a:r>
            <a:r>
              <a:rPr/>
              <a:t>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But: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reliable way to get from an utterance to a</a:t>
            </a:r>
            <a:br>
              <a:rPr/>
            </a:br>
            <a:r>
              <a:rPr/>
              <a:t>semantic representation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No reliable way to get from a semantic </a:t>
            </a:r>
            <a:br>
              <a:rPr/>
            </a:br>
            <a:r>
              <a:rPr/>
              <a:t>representation to an utterance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IMHO, LLMs are uncontrollable black boxes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11743508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98072" y="3091721"/>
            <a:ext cx="4201967" cy="2438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992295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sz="4000"/>
              <a:t>XDG and the Rise of Neuro-Symbolic AI</a:t>
            </a:r>
            <a:endParaRPr sz="4000"/>
          </a:p>
        </p:txBody>
      </p:sp>
      <p:sp>
        <p:nvSpPr>
          <p:cNvPr id="147794580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This is why all kinds of hacks are being applied to fix LLMs: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RAG (Retrieval Augmented Generation)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Agentic AI (modularization, a bit like microservices)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/>
              <a:t>And there is increased research on blending the old symbolic AI with the new purely ML-based AI, e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.g.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Subbarao Kambhampati, Evgeny Skvortsov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Let‘s go back to XDG. With LLMs, we could mitigate its first scale problem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We could use LLMs to create XDG grammars (semi-)automatically.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349965" marR="0" lvl="0" indent="-349965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approaches exist, e.g. for LFG, another grammar formalism: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Spencer/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Kongborrirak (2024)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56946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XDG and Quantum Computing</a:t>
            </a:r>
            <a:endParaRPr sz="4000"/>
          </a:p>
        </p:txBody>
      </p:sp>
      <p:sp>
        <p:nvSpPr>
          <p:cNvPr id="7193619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To mitigate the second scale problem of XDG, we could look at Quantum Computing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New Quantum and Quantum Annealing Computers are getting better and better error correction, e.g. Google‘s Willow – with breathtaking results at least on benchmarks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Now as for XDG: How about implementing the constraint solver on a Quantum Computer? First attempts in this direction are already being undertaken, e.g.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Codognet</a:t>
            </a:r>
            <a:r>
              <a:rPr/>
              <a:t> (2024)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=&gt; Hope is not completely lost with XDG</a:t>
            </a:r>
            <a:r>
              <a:rPr/>
              <a:t> ;-)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9689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2" y="263551"/>
            <a:ext cx="11028973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 Down-to-Earth Software Engineering</a:t>
            </a:r>
            <a:endParaRPr sz="4000"/>
          </a:p>
        </p:txBody>
      </p:sp>
      <p:pic>
        <p:nvPicPr>
          <p:cNvPr id="1700992341" name="Grafik 366"/>
          <p:cNvPicPr/>
          <p:nvPr/>
        </p:nvPicPr>
        <p:blipFill>
          <a:blip r:embed="rId3"/>
          <a:stretch/>
        </p:blipFill>
        <p:spPr bwMode="auto">
          <a:xfrm>
            <a:off x="2057400" y="1221120"/>
            <a:ext cx="7772400" cy="517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13385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2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4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Agenda</a:t>
            </a:r>
            <a:endParaRPr sz="4800"/>
          </a:p>
        </p:txBody>
      </p:sp>
      <p:sp>
        <p:nvSpPr>
          <p:cNvPr id="165850742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6"/>
            <a:ext cx="10010580" cy="5032921"/>
          </a:xfrm>
        </p:spPr>
        <p:txBody>
          <a:bodyPr/>
          <a:lstStyle/>
          <a:p>
            <a:pPr marL="349965" indent="-349965" algn="l">
              <a:buFont typeface="Arial"/>
              <a:buAutoNum type="arabicPeriod"/>
              <a:defRPr/>
            </a:pPr>
            <a:r>
              <a:rPr/>
              <a:t>How It All Began:</a:t>
            </a:r>
            <a:br>
              <a:rPr/>
            </a:br>
            <a:r>
              <a:rPr/>
              <a:t>My PhD thesis supervised by Gert – and why it could still matter</a:t>
            </a:r>
            <a:br>
              <a:rPr/>
            </a:br>
            <a:r>
              <a:rPr/>
              <a:t>(15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Down-to-Earth Software Engineering:</a:t>
            </a:r>
            <a:br>
              <a:rPr/>
            </a:br>
            <a:r>
              <a:rPr/>
              <a:t>From Scala to Data Streaming and Streaming Databases</a:t>
            </a:r>
            <a:br>
              <a:rPr/>
            </a:br>
            <a:r>
              <a:rPr/>
              <a:t>(5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  <a:p>
            <a:pPr marL="349965" indent="-349965" algn="l">
              <a:buFont typeface="Arial"/>
              <a:buAutoNum type="arabicPeriod"/>
              <a:defRPr/>
            </a:pPr>
            <a:r>
              <a:rPr/>
              <a:t>Back to AI?</a:t>
            </a:r>
            <a:br>
              <a:rPr/>
            </a:br>
            <a:r>
              <a:rPr/>
              <a:t>A New Search Engine that puts Human Intelligence first</a:t>
            </a:r>
            <a:br>
              <a:rPr/>
            </a:br>
            <a:r>
              <a:rPr/>
              <a:t>(10 minutes)</a:t>
            </a:r>
            <a:endParaRPr/>
          </a:p>
          <a:p>
            <a:pPr marL="349965" indent="-349965" algn="l">
              <a:buFont typeface="Arial"/>
              <a:buAutoNum type="arabicPeriod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02096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2 Down-to-Earth Software Engineering</a:t>
            </a:r>
            <a:endParaRPr sz="4000"/>
          </a:p>
        </p:txBody>
      </p:sp>
      <p:sp>
        <p:nvSpPr>
          <p:cNvPr id="152376282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2007, I had to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go down“ from Academia and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AI“ to down-to-earth software engineering – why?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Hard to find a permanent position in academia...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Family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r>
              <a:rPr/>
              <a:t>Not an abundance of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r>
              <a:rPr/>
              <a:t>AI jobs“ in the industry as well at that time (still AI winter)</a:t>
            </a:r>
            <a:endParaRPr/>
          </a:p>
          <a:p>
            <a:pPr marL="750014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So I went to SAP to work on Software Logistics (Java), the (at that time) new HANA database (C++), UI Translation tooling (Java, ABAP, JavaScript)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Before I had a reveleation...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10881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Scala</a:t>
            </a:r>
            <a:endParaRPr sz="4000"/>
          </a:p>
        </p:txBody>
      </p:sp>
      <p:sp>
        <p:nvSpPr>
          <p:cNvPr id="4006900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In </a:t>
            </a:r>
            <a:r>
              <a:rPr/>
              <a:t>2014, I discovered the Scala programming language and was intrigued again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Scala? Back in WS 2005/6, I co-organized a seminar on “Advanced Functional Programming“ with Christian Lindig, Andreas Rossberg, Gert and Jan Schwinghammer – where we mentioned Scala already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inventor of Scala is Martin Odersky, a friend of Gert‘s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(first version: January 2004)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94747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From Scala to Kafka</a:t>
            </a:r>
            <a:endParaRPr sz="4000"/>
          </a:p>
        </p:txBody>
      </p:sp>
      <p:sp>
        <p:nvSpPr>
          <p:cNvPr id="1554776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two very popular Big Data tools were written in Scala: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Spark (now backed by Databricks)</a:t>
            </a:r>
            <a:endParaRPr/>
          </a:p>
          <a:p>
            <a:pPr marL="705958" lvl="1" indent="-305908" algn="l">
              <a:buFont typeface="Arial"/>
              <a:buAutoNum type="arabicPeriod"/>
              <a:defRPr/>
            </a:pPr>
            <a:r>
              <a:rPr/>
              <a:t>Kafka (now backed by Confluent)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like 2 most, and fell into the rabbit hole of the data streaming world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...where I am still caved in.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86910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is Kafka</a:t>
            </a:r>
            <a:endParaRPr sz="4000"/>
          </a:p>
        </p:txBody>
      </p:sp>
      <p:sp>
        <p:nvSpPr>
          <p:cNvPr id="178221179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Data streaming platform to synchronize systems, databases, microservices etc. in (near-)real-time developed at LinkedIn (2009+)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Essentially a message queue with (possibly) infinite persistent storage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Backbone for virtually all bigger apps (LinkedIn, Uber...), used a lot in banking, stock exchanges, retailers, postal services...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AI: Used for RAG database updates and Agentic AI inter-communication (modularized AI, similar to microservices)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275131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Kafka Illustration</a:t>
            </a:r>
            <a:endParaRPr sz="4000"/>
          </a:p>
        </p:txBody>
      </p:sp>
      <p:sp>
        <p:nvSpPr>
          <p:cNvPr id="1185649783" name=""/>
          <p:cNvSpPr txBox="1"/>
          <p:nvPr/>
        </p:nvSpPr>
        <p:spPr bwMode="auto">
          <a:xfrm flipH="0" flipV="0">
            <a:off x="521218" y="2461586"/>
            <a:ext cx="2760174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/>
              <a:t>Source System</a:t>
            </a:r>
            <a:br>
              <a:rPr sz="2800"/>
            </a:br>
            <a:r>
              <a:rPr sz="2800"/>
              <a:t>(e.g. database)</a:t>
            </a:r>
            <a:endParaRPr sz="2800"/>
          </a:p>
        </p:txBody>
      </p:sp>
      <p:sp>
        <p:nvSpPr>
          <p:cNvPr id="502921926" name=""/>
          <p:cNvSpPr txBox="1"/>
          <p:nvPr/>
        </p:nvSpPr>
        <p:spPr bwMode="auto">
          <a:xfrm flipH="0" flipV="0">
            <a:off x="8283029" y="1951893"/>
            <a:ext cx="326840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1</a:t>
            </a:r>
            <a:endParaRPr sz="2800"/>
          </a:p>
        </p:txBody>
      </p:sp>
      <p:sp>
        <p:nvSpPr>
          <p:cNvPr id="1689704271" name=""/>
          <p:cNvSpPr txBox="1"/>
          <p:nvPr/>
        </p:nvSpPr>
        <p:spPr bwMode="auto">
          <a:xfrm flipH="0" flipV="0">
            <a:off x="8283029" y="2705946"/>
            <a:ext cx="326803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2</a:t>
            </a:r>
            <a:endParaRPr sz="2800"/>
          </a:p>
        </p:txBody>
      </p:sp>
      <p:sp>
        <p:nvSpPr>
          <p:cNvPr id="1281381568" name=""/>
          <p:cNvSpPr txBox="1"/>
          <p:nvPr/>
        </p:nvSpPr>
        <p:spPr bwMode="auto">
          <a:xfrm flipH="0" flipV="0">
            <a:off x="8283029" y="3429000"/>
            <a:ext cx="326911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3</a:t>
            </a:r>
            <a:endParaRPr sz="2800"/>
          </a:p>
        </p:txBody>
      </p:sp>
      <p:sp>
        <p:nvSpPr>
          <p:cNvPr id="1386217006" name=""/>
          <p:cNvSpPr txBox="1"/>
          <p:nvPr/>
        </p:nvSpPr>
        <p:spPr bwMode="auto">
          <a:xfrm flipH="0" flipV="0">
            <a:off x="9308798" y="3840658"/>
            <a:ext cx="786632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...</a:t>
            </a:r>
            <a:endParaRPr sz="2800"/>
          </a:p>
        </p:txBody>
      </p:sp>
      <p:pic>
        <p:nvPicPr>
          <p:cNvPr id="290741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70913" y="2370961"/>
            <a:ext cx="2071730" cy="1035865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3390576" y="2985720"/>
            <a:ext cx="1062403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5283582" name=""/>
          <p:cNvCxnSpPr>
            <a:cxnSpLocks/>
          </p:cNvCxnSpPr>
          <p:nvPr/>
        </p:nvCxnSpPr>
        <p:spPr bwMode="auto">
          <a:xfrm flipH="0" flipV="1">
            <a:off x="6821773" y="2370961"/>
            <a:ext cx="1312488" cy="563245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464914" name=""/>
          <p:cNvCxnSpPr>
            <a:cxnSpLocks/>
          </p:cNvCxnSpPr>
          <p:nvPr/>
        </p:nvCxnSpPr>
        <p:spPr bwMode="auto">
          <a:xfrm flipH="0" flipV="1">
            <a:off x="6821773" y="2985720"/>
            <a:ext cx="1312488" cy="0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8230871" name=""/>
          <p:cNvCxnSpPr>
            <a:cxnSpLocks/>
          </p:cNvCxnSpPr>
          <p:nvPr/>
        </p:nvCxnSpPr>
        <p:spPr bwMode="auto">
          <a:xfrm rot="0" flipH="0" flipV="0">
            <a:off x="6821773" y="2965205"/>
            <a:ext cx="1367937" cy="1449264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014314" name=""/>
          <p:cNvCxnSpPr>
            <a:cxnSpLocks/>
          </p:cNvCxnSpPr>
          <p:nvPr/>
        </p:nvCxnSpPr>
        <p:spPr bwMode="auto">
          <a:xfrm rot="0" flipH="0" flipV="0">
            <a:off x="6877223" y="3076461"/>
            <a:ext cx="1312488" cy="611798"/>
          </a:xfrm>
          <a:prstGeom prst="line">
            <a:avLst/>
          </a:prstGeom>
          <a:ln w="761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725877" name=""/>
          <p:cNvSpPr txBox="1"/>
          <p:nvPr/>
        </p:nvSpPr>
        <p:spPr bwMode="auto">
          <a:xfrm flipH="0" flipV="0">
            <a:off x="8286661" y="4359178"/>
            <a:ext cx="3270199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Target System N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17237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 Processing</a:t>
            </a:r>
            <a:endParaRPr sz="4000"/>
          </a:p>
        </p:txBody>
      </p:sp>
      <p:sp>
        <p:nvSpPr>
          <p:cNvPr id="132636684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More interesting than data streaming itself is real-time stream processing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Idea: Incremental processing of data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in motion“,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when it arrives“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In a database: Entire data sets have to be traversed for each operation (e.g. for doing a Join)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Stream processing</a:t>
            </a:r>
            <a:r>
              <a:rPr/>
              <a:t>: Only the changes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deltas“) need to be processed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Especially important for large quantities of data</a:t>
            </a:r>
            <a:r>
              <a:rPr/>
              <a:t>, e.g. banking and retail (fraud detection etc.)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81423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Consistency</a:t>
            </a:r>
            <a:endParaRPr sz="4000"/>
          </a:p>
        </p:txBody>
      </p:sp>
      <p:sp>
        <p:nvSpPr>
          <p:cNvPr id="41828635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At the beginning of 2023, I discovered the next exciting sub topic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Classical stream processing (up to 2020) only provides very basic consistency guarantees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eventual consistency“)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That can easily lead to inconsistent data – and this approach is used a lot in banking and retail (!)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05290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Streaming Databases</a:t>
            </a:r>
            <a:endParaRPr sz="4000"/>
          </a:p>
        </p:txBody>
      </p:sp>
      <p:sp>
        <p:nvSpPr>
          <p:cNvPr id="91561175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Newer approaches based on Differential Dataflow (McSherry et al. 2013) and DBSP (Budiu et al. 2023) offer full consistency as in a database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=&gt; Streaming Databases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349965" lvl="0" indent="-349965" algn="l">
              <a:buFont typeface="Arial"/>
              <a:buChar char="•"/>
              <a:defRPr/>
            </a:pPr>
            <a:endParaRPr lang="de-DE"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O‘Reilly Intro book to streaming databases: Dulay/Debusmann (2024)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 algn="l">
              <a:defRPr/>
            </a:pPr>
            <a:endParaRPr lang="de-DE"/>
          </a:p>
        </p:txBody>
      </p:sp>
      <p:pic>
        <p:nvPicPr>
          <p:cNvPr id="274452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433413" y="4486235"/>
            <a:ext cx="1590483" cy="197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98735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3 Back to AI?</a:t>
            </a:r>
            <a:endParaRPr sz="4000"/>
          </a:p>
        </p:txBody>
      </p:sp>
      <p:pic>
        <p:nvPicPr>
          <p:cNvPr id="2074876383" name="Grafik 358"/>
          <p:cNvPicPr/>
          <p:nvPr/>
        </p:nvPicPr>
        <p:blipFill>
          <a:blip r:embed="rId3"/>
          <a:stretch/>
        </p:blipFill>
        <p:spPr bwMode="auto">
          <a:xfrm flipH="0" flipV="0">
            <a:off x="4416742" y="1226050"/>
            <a:ext cx="3186814" cy="48369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939077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 sz="40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 to AI?</a:t>
            </a:r>
            <a:endParaRPr sz="4000"/>
          </a:p>
        </p:txBody>
      </p:sp>
      <p:sp>
        <p:nvSpPr>
          <p:cNvPr id="1848075510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Before being the CTO of an AI startup in the BASF incubator (2022-2023), I discovered the topic of my heart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Started end of 2016 as in internal startup at SAP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Found three seniors and four juniors to implement a prototype, and also create one more patent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US11533298B2</a:t>
            </a:r>
            <a:r>
              <a:rPr/>
              <a:t>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What does it do?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11950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4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 How It All Began</a:t>
            </a:r>
            <a:endParaRPr sz="4800"/>
          </a:p>
        </p:txBody>
      </p:sp>
      <p:pic>
        <p:nvPicPr>
          <p:cNvPr id="630291050" name="Grafik 233"/>
          <p:cNvPicPr/>
          <p:nvPr/>
        </p:nvPicPr>
        <p:blipFill>
          <a:blip r:embed="rId3"/>
          <a:stretch/>
        </p:blipFill>
        <p:spPr bwMode="auto">
          <a:xfrm flipH="0" flipV="0">
            <a:off x="3028217" y="1139516"/>
            <a:ext cx="5454570" cy="49086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81661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 sz="4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Back to AI?</a:t>
            </a:r>
            <a:endParaRPr sz="4000"/>
          </a:p>
        </p:txBody>
      </p:sp>
      <p:sp>
        <p:nvSpPr>
          <p:cNvPr id="7135402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Before being the CTO of an AI startup in the BASF incubator (2022-2023), I discovered the topic of my heart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Started end of 2016 as in internal startup at SAP, f</a:t>
            </a:r>
            <a:r>
              <a:rPr/>
              <a:t>ound three seniors and four juniors to implement a prototype, and also create one more patent (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US11533298B2</a:t>
            </a:r>
            <a:r>
              <a:rPr/>
              <a:t>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 was irritated by the AI hype already in 2016</a:t>
            </a:r>
            <a:r>
              <a:rPr/>
              <a:t>, so what about focusing on Human Intelligence (HI) again?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39805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1</a:t>
            </a:r>
            <a:endParaRPr sz="4000"/>
          </a:p>
        </p:txBody>
      </p:sp>
      <p:sp>
        <p:nvSpPr>
          <p:cNvPr id="8457598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Submit a search query/question just like in Google/ChatGPT...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1139568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25851" y="2095916"/>
            <a:ext cx="10455539" cy="4260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929637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2</a:t>
            </a:r>
            <a:endParaRPr sz="4000"/>
          </a:p>
        </p:txBody>
      </p:sp>
      <p:sp>
        <p:nvSpPr>
          <p:cNvPr id="110701404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have a profile database of users where they note their skills...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4542990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25336" y="2033220"/>
            <a:ext cx="4891231" cy="4322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60006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3</a:t>
            </a:r>
            <a:endParaRPr sz="4000"/>
          </a:p>
        </p:txBody>
      </p:sp>
      <p:sp>
        <p:nvSpPr>
          <p:cNvPr id="689064135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We do a </a:t>
            </a:r>
            <a:r>
              <a:rPr/>
              <a:t>matching based on word embeddings (Mikolov et al. 2013) of the query and the profile database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Pure Python coding, no fancy vector databases available at that 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Result: The best possible dialogue partner for the user who submitted the query to answer the query/question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114633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4</a:t>
            </a:r>
            <a:endParaRPr sz="4000"/>
          </a:p>
        </p:txBody>
      </p:sp>
      <p:sp>
        <p:nvSpPr>
          <p:cNvPr id="1631541050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Now we throw the user who submitted the query and the best match for the query into a chat, in real-time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13227596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81778" y="2248730"/>
            <a:ext cx="5180078" cy="434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7103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Human Intelligence</a:t>
            </a:r>
            <a:r>
              <a:rPr sz="4000"/>
              <a:t> (HI) – Step 5</a:t>
            </a:r>
            <a:endParaRPr sz="4000"/>
          </a:p>
        </p:txBody>
      </p:sp>
      <p:sp>
        <p:nvSpPr>
          <p:cNvPr id="169702644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After the chat, we ask for a rating and persist it with the chat</a:t>
            </a:r>
            <a:r>
              <a:rPr/>
              <a:t>...</a:t>
            </a:r>
            <a:endParaRPr/>
          </a:p>
          <a:p>
            <a:pPr lvl="0" algn="l">
              <a:defRPr/>
            </a:pPr>
            <a:endParaRPr/>
          </a:p>
        </p:txBody>
      </p:sp>
      <p:pic>
        <p:nvPicPr>
          <p:cNvPr id="5133633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66745" y="2033631"/>
            <a:ext cx="7658508" cy="279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102658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So What Is HI?</a:t>
            </a:r>
            <a:endParaRPr sz="4000"/>
          </a:p>
        </p:txBody>
      </p:sp>
      <p:sp>
        <p:nvSpPr>
          <p:cNvPr id="45808581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Kind of an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online StackOverflow/Reddit/Quora“ – in (near-)real-time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Can be extended in all kinds of ways: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Human App Store“ where lawyers, doctors etc. can receive money for their help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Hybrid search engine: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Human dialogue partners (</a:t>
            </a:r>
            <a:r>
              <a:rPr/>
              <a:t>HI)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LLM-based dialogue partners (AI)</a:t>
            </a:r>
            <a:endParaRPr/>
          </a:p>
          <a:p>
            <a:pPr marL="1150065" lvl="2" indent="-349965" algn="l">
              <a:buFont typeface="Arial"/>
              <a:buChar char="•"/>
              <a:defRPr/>
            </a:pPr>
            <a:r>
              <a:rPr/>
              <a:t>What do people chose for what query?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Feeds with the most interesting (ongoing) conversations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Gamification of all sorts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Could naturally be extended into a fully-fledged social network like Facebook, LinkedIn...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...and, in theory, become bigger than all of them (megalomaniac alert!)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85138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Has No One Done This Before?</a:t>
            </a:r>
            <a:endParaRPr sz="4000"/>
          </a:p>
        </p:txBody>
      </p:sp>
      <p:sp>
        <p:nvSpPr>
          <p:cNvPr id="1740728961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During our research, we found a similar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/>
              <a:t>human search engine“ that had already been built: Aardvark</a:t>
            </a:r>
            <a:r>
              <a:rPr/>
              <a:t> (Horowitz/Kamvar 2010)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Aardvark was acquired by Google in 2010... and shut down in 2011.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NB: At that time, smartphones were still new, there was no WhatsApp, and unlike now, not everybody was (virtually) always online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00126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What Happened to HI</a:t>
            </a:r>
            <a:endParaRPr sz="4000"/>
          </a:p>
        </p:txBody>
      </p:sp>
      <p:sp>
        <p:nvSpPr>
          <p:cNvPr id="42530820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HI was too far away from SAP‘s core business and we didn‘t get any real funding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wasn‘t daring enough to continue on my own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HI fell asleep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2753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581511" y="263550"/>
            <a:ext cx="11028972" cy="673331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000"/>
              <a:t>Please Build HI</a:t>
            </a:r>
            <a:endParaRPr sz="4000"/>
          </a:p>
        </p:txBody>
      </p:sp>
      <p:sp>
        <p:nvSpPr>
          <p:cNvPr id="27665952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7" y="1431585"/>
            <a:ext cx="10010580" cy="503291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349965" lvl="0" indent="-349965" algn="l">
              <a:buFont typeface="Arial"/>
              <a:buChar char="•"/>
              <a:defRPr/>
            </a:pPr>
            <a:r>
              <a:rPr/>
              <a:t>Please build something like HI now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In 2025, everybody is always online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use the internet to help each other, not just to boast on Facebook or Instagram, or get dumber by just watching TikTok videos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People would be encouraged to learn to be able to answer more questions 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...and we would use HI again, and AI only for bringing humans together.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259329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1 How It All Began</a:t>
            </a:r>
            <a:endParaRPr sz="4800"/>
          </a:p>
        </p:txBody>
      </p:sp>
      <p:sp>
        <p:nvSpPr>
          <p:cNvPr id="198007543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Studies of Computational Linguistics in Saarbrücken (1995-2001)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Found out about a still utterly ingenious idea by </a:t>
            </a:r>
            <a:r>
              <a:rPr i="1"/>
              <a:t>Denys Duchier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At the end of the 90s, he had the idea to use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Constraint Programming</a:t>
            </a:r>
            <a:r>
              <a:rPr/>
              <a:t>, usually used for scheduling etc. to model natural language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Using a grammatical framework that was, at that time, pretty much out of fashion – Dependency Grammar</a:t>
            </a:r>
            <a:endParaRPr/>
          </a:p>
          <a:p>
            <a:pPr marL="349965" lvl="0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I was intrigued.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73332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Topological Dependency Grammar</a:t>
            </a:r>
            <a:endParaRPr sz="4800"/>
          </a:p>
        </p:txBody>
      </p:sp>
      <p:sp>
        <p:nvSpPr>
          <p:cNvPr id="1129517833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From his ideas, we developed, together with </a:t>
            </a:r>
            <a:r>
              <a:rPr i="1"/>
              <a:t>Joachim Niehren</a:t>
            </a:r>
            <a:r>
              <a:rPr/>
              <a:t>, a new grammar formalism for natural language syntax: Topological Dependency Grammar (TDG)</a:t>
            </a:r>
            <a:endParaRPr/>
          </a:p>
          <a:p>
            <a:pPr algn="l"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Diploma thesis (2001)</a:t>
            </a:r>
            <a:endParaRPr/>
          </a:p>
        </p:txBody>
      </p:sp>
      <p:pic>
        <p:nvPicPr>
          <p:cNvPr id="1758487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918646" y="3066679"/>
            <a:ext cx="3093319" cy="3134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577592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How Does It Work?</a:t>
            </a:r>
            <a:endParaRPr sz="4800"/>
          </a:p>
        </p:txBody>
      </p:sp>
      <p:sp>
        <p:nvSpPr>
          <p:cNvPr id="1798816169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/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Denys‘ idea: Regard the syntactic analysis of natural language as a graph configuration problem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Formulated as a Constraint Satisfaction Problem (CSP) in terms of Finite Domain (FD) and Finite Set (FS) constraints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/>
              <a:t>...and implemented in Mozart-Oz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088576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An Example</a:t>
            </a:r>
            <a:endParaRPr sz="4800"/>
          </a:p>
        </p:txBody>
      </p:sp>
      <p:sp>
        <p:nvSpPr>
          <p:cNvPr id="557014694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Idea: Each word corresponds to a node in a labeled (dependency grammar) graph, word order yet unconstrained</a:t>
            </a:r>
            <a:endParaRPr/>
          </a:p>
          <a:p>
            <a:pPr marL="349965" indent="-349965" algn="l">
              <a:buFont typeface="Arial"/>
              <a:buChar char="•"/>
              <a:defRPr/>
            </a:pPr>
            <a:endParaRPr/>
          </a:p>
          <a:p>
            <a:pPr marL="349965" indent="-349965" algn="l">
              <a:buFont typeface="Arial"/>
              <a:buChar char="•"/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Syntactic Analysis of the utterance „A present Gert has got“</a:t>
            </a:r>
            <a:r>
              <a:rPr/>
              <a:t>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/>
          </a:p>
        </p:txBody>
      </p:sp>
      <p:pic>
        <p:nvPicPr>
          <p:cNvPr id="1292703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2538" y="3278857"/>
            <a:ext cx="9447987" cy="312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5900634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CSP</a:t>
            </a:r>
            <a:endParaRPr sz="4800"/>
          </a:p>
        </p:txBody>
      </p:sp>
      <p:sp>
        <p:nvSpPr>
          <p:cNvPr id="33165448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In the formulation of the CSP, each node is associated with a number of FD and FS variables, e.g.: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Daughters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Mothers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Transitive daughters („down“)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...</a:t>
            </a:r>
            <a:endParaRPr/>
          </a:p>
        </p:txBody>
      </p:sp>
      <p:pic>
        <p:nvPicPr>
          <p:cNvPr id="804650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02376" y="2170450"/>
            <a:ext cx="5076393" cy="439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3796840" name="Titel 1"/>
          <p:cNvSpPr>
            <a:spLocks noGrp="1"/>
          </p:cNvSpPr>
          <p:nvPr>
            <p:ph type="ctrTitle"/>
          </p:nvPr>
        </p:nvSpPr>
        <p:spPr bwMode="auto">
          <a:xfrm flipH="0" flipV="0">
            <a:off x="915786" y="263551"/>
            <a:ext cx="10360425" cy="67333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800"/>
              <a:t>Well-formedness Conditions</a:t>
            </a:r>
            <a:endParaRPr sz="4800"/>
          </a:p>
        </p:txBody>
      </p:sp>
      <p:sp>
        <p:nvSpPr>
          <p:cNvPr id="868415327" name="Untertitel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90708" y="1431585"/>
            <a:ext cx="10010580" cy="5032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349965" indent="-349965" algn="l">
              <a:buFont typeface="Arial"/>
              <a:buChar char="•"/>
              <a:defRPr/>
            </a:pPr>
            <a:r>
              <a:rPr/>
              <a:t>The well-formedness conditions of the dependency graphs are stated as constraints on the FD and FS variables: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Globally (e.g. treeness)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r>
              <a:rPr/>
              <a:t>Locally (e.g. lexical valency)</a:t>
            </a:r>
            <a:endParaRPr/>
          </a:p>
          <a:p>
            <a:pPr marL="750015" lvl="1" indent="-349965" algn="l">
              <a:buFont typeface="Arial"/>
              <a:buChar char="•"/>
              <a:defRPr/>
            </a:pPr>
            <a:endParaRPr/>
          </a:p>
          <a:p>
            <a:pPr marL="349965" lvl="0" indent="-349965" algn="l">
              <a:buFont typeface="Arial"/>
              <a:buChar char="•"/>
              <a:defRPr/>
            </a:pPr>
            <a:r>
              <a:rPr/>
              <a:t>Example</a:t>
            </a:r>
            <a:br>
              <a:rPr/>
            </a:br>
            <a:r>
              <a:rPr/>
              <a:t>(Treeness): </a:t>
            </a:r>
            <a:endParaRPr/>
          </a:p>
        </p:txBody>
      </p:sp>
      <p:pic>
        <p:nvPicPr>
          <p:cNvPr id="2374690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35508" y="3267164"/>
            <a:ext cx="7568507" cy="333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39</Slides>
  <Notes>39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created xsi:type="dcterms:W3CDTF">2012-12-03T06:56:55Z</dcterms:created>
  <dcterms:modified xsi:type="dcterms:W3CDTF">2025-01-08T15:47:33Z</dcterms:modified>
</cp:coreProperties>
</file>